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Open Sans" panose="020B0604020202020204" charset="0"/>
      <p:regular r:id="rId39"/>
    </p:embeddedFont>
    <p:embeddedFont>
      <p:font typeface="Times New Roman MT Bold" panose="020B0604020202020204" charset="-18"/>
      <p:regular r:id="rId40"/>
    </p:embeddedFont>
    <p:embeddedFont>
      <p:font typeface="Open Sans Bold" panose="020B0604020202020204" charset="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66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57185" y="8726148"/>
            <a:ext cx="19202369" cy="1653564"/>
            <a:chOff x="0" y="0"/>
            <a:chExt cx="5057414" cy="4355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57414" cy="435506"/>
            </a:xfrm>
            <a:custGeom>
              <a:avLst/>
              <a:gdLst/>
              <a:ahLst/>
              <a:cxnLst/>
              <a:rect l="l" t="t" r="r" b="b"/>
              <a:pathLst>
                <a:path w="5057414" h="435506">
                  <a:moveTo>
                    <a:pt x="0" y="0"/>
                  </a:moveTo>
                  <a:lnTo>
                    <a:pt x="5057414" y="0"/>
                  </a:lnTo>
                  <a:lnTo>
                    <a:pt x="5057414" y="435506"/>
                  </a:lnTo>
                  <a:lnTo>
                    <a:pt x="0" y="435506"/>
                  </a:lnTo>
                  <a:close/>
                </a:path>
              </a:pathLst>
            </a:custGeom>
            <a:gradFill rotWithShape="1">
              <a:gsLst>
                <a:gs pos="0">
                  <a:srgbClr val="047D8E">
                    <a:alpha val="100000"/>
                  </a:srgbClr>
                </a:gs>
                <a:gs pos="100000">
                  <a:srgbClr val="BADCD0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57414" cy="473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567428" y="3115681"/>
            <a:ext cx="6338471" cy="6142619"/>
          </a:xfrm>
          <a:custGeom>
            <a:avLst/>
            <a:gdLst/>
            <a:ahLst/>
            <a:cxnLst/>
            <a:rect l="l" t="t" r="r" b="b"/>
            <a:pathLst>
              <a:path w="6338471" h="6142619">
                <a:moveTo>
                  <a:pt x="0" y="0"/>
                </a:moveTo>
                <a:lnTo>
                  <a:pt x="6338471" y="0"/>
                </a:lnTo>
                <a:lnTo>
                  <a:pt x="6338471" y="6142619"/>
                </a:lnTo>
                <a:lnTo>
                  <a:pt x="0" y="6142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696398" y="5285735"/>
            <a:ext cx="3277360" cy="3440413"/>
          </a:xfrm>
          <a:custGeom>
            <a:avLst/>
            <a:gdLst/>
            <a:ahLst/>
            <a:cxnLst/>
            <a:rect l="l" t="t" r="r" b="b"/>
            <a:pathLst>
              <a:path w="3277360" h="3440413">
                <a:moveTo>
                  <a:pt x="0" y="0"/>
                </a:moveTo>
                <a:lnTo>
                  <a:pt x="3277360" y="0"/>
                </a:lnTo>
                <a:lnTo>
                  <a:pt x="3277360" y="3440413"/>
                </a:lnTo>
                <a:lnTo>
                  <a:pt x="0" y="34404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72398" y="6905752"/>
            <a:ext cx="4515602" cy="3381248"/>
          </a:xfrm>
          <a:custGeom>
            <a:avLst/>
            <a:gdLst/>
            <a:ahLst/>
            <a:cxnLst/>
            <a:rect l="l" t="t" r="r" b="b"/>
            <a:pathLst>
              <a:path w="4515602" h="3381248">
                <a:moveTo>
                  <a:pt x="0" y="0"/>
                </a:moveTo>
                <a:lnTo>
                  <a:pt x="4515602" y="0"/>
                </a:lnTo>
                <a:lnTo>
                  <a:pt x="4515602" y="3381248"/>
                </a:lnTo>
                <a:lnTo>
                  <a:pt x="0" y="3381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8612260" y="7724111"/>
            <a:ext cx="2361498" cy="1744530"/>
          </a:xfrm>
          <a:custGeom>
            <a:avLst/>
            <a:gdLst/>
            <a:ahLst/>
            <a:cxnLst/>
            <a:rect l="l" t="t" r="r" b="b"/>
            <a:pathLst>
              <a:path w="2361498" h="1744530">
                <a:moveTo>
                  <a:pt x="2361498" y="0"/>
                </a:moveTo>
                <a:lnTo>
                  <a:pt x="0" y="0"/>
                </a:lnTo>
                <a:lnTo>
                  <a:pt x="0" y="1744530"/>
                </a:lnTo>
                <a:lnTo>
                  <a:pt x="2361498" y="1744530"/>
                </a:lnTo>
                <a:lnTo>
                  <a:pt x="2361498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812167" y="2347529"/>
            <a:ext cx="2211954" cy="768151"/>
          </a:xfrm>
          <a:custGeom>
            <a:avLst/>
            <a:gdLst/>
            <a:ahLst/>
            <a:cxnLst/>
            <a:rect l="l" t="t" r="r" b="b"/>
            <a:pathLst>
              <a:path w="2211954" h="768151">
                <a:moveTo>
                  <a:pt x="0" y="0"/>
                </a:moveTo>
                <a:lnTo>
                  <a:pt x="2211954" y="0"/>
                </a:lnTo>
                <a:lnTo>
                  <a:pt x="2211954" y="768152"/>
                </a:lnTo>
                <a:lnTo>
                  <a:pt x="0" y="7681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693945" y="4655492"/>
            <a:ext cx="2211954" cy="768151"/>
          </a:xfrm>
          <a:custGeom>
            <a:avLst/>
            <a:gdLst/>
            <a:ahLst/>
            <a:cxnLst/>
            <a:rect l="l" t="t" r="r" b="b"/>
            <a:pathLst>
              <a:path w="2211954" h="768151">
                <a:moveTo>
                  <a:pt x="0" y="0"/>
                </a:moveTo>
                <a:lnTo>
                  <a:pt x="2211954" y="0"/>
                </a:lnTo>
                <a:lnTo>
                  <a:pt x="2211954" y="768151"/>
                </a:lnTo>
                <a:lnTo>
                  <a:pt x="0" y="7681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024121" y="2920379"/>
            <a:ext cx="2215696" cy="1788445"/>
          </a:xfrm>
          <a:custGeom>
            <a:avLst/>
            <a:gdLst/>
            <a:ahLst/>
            <a:cxnLst/>
            <a:rect l="l" t="t" r="r" b="b"/>
            <a:pathLst>
              <a:path w="2215696" h="1788445">
                <a:moveTo>
                  <a:pt x="0" y="0"/>
                </a:moveTo>
                <a:lnTo>
                  <a:pt x="2215697" y="0"/>
                </a:lnTo>
                <a:lnTo>
                  <a:pt x="2215697" y="1788446"/>
                </a:lnTo>
                <a:lnTo>
                  <a:pt x="0" y="17884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t="-72312" r="-108822" b="-5491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71043" y="762168"/>
            <a:ext cx="2559644" cy="1703030"/>
          </a:xfrm>
          <a:custGeom>
            <a:avLst/>
            <a:gdLst/>
            <a:ahLst/>
            <a:cxnLst/>
            <a:rect l="l" t="t" r="r" b="b"/>
            <a:pathLst>
              <a:path w="2559644" h="1703030">
                <a:moveTo>
                  <a:pt x="0" y="0"/>
                </a:moveTo>
                <a:lnTo>
                  <a:pt x="2559644" y="0"/>
                </a:lnTo>
                <a:lnTo>
                  <a:pt x="2559644" y="1703030"/>
                </a:lnTo>
                <a:lnTo>
                  <a:pt x="0" y="17030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4386" y="3031023"/>
            <a:ext cx="8969614" cy="2713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WIZJA NOWOCZESNEJ SZKOŁY ERASMUS+ </a:t>
            </a:r>
          </a:p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 RAMACH AKREDYTACJI </a:t>
            </a:r>
          </a:p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 LATA 2021-2027 </a:t>
            </a:r>
          </a:p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AKCJA 1 MOBILNOŚĆ EDUKACYJNA</a:t>
            </a:r>
          </a:p>
          <a:p>
            <a:pPr algn="ctr">
              <a:lnSpc>
                <a:spcPts val="5460"/>
              </a:lnSpc>
            </a:pPr>
            <a:r>
              <a:rPr lang="en-US" sz="3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30745" y="735266"/>
            <a:ext cx="8186958" cy="1012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DOFINANSOWANE PRZEZ UNIĘ EUROPEJSKĄ</a:t>
            </a:r>
          </a:p>
          <a:p>
            <a:pPr algn="ctr">
              <a:lnSpc>
                <a:spcPts val="4060"/>
              </a:lnSpc>
            </a:pPr>
            <a:endParaRPr lang="en-US" sz="29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04088" y="5745458"/>
            <a:ext cx="6320135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SZKOŁA PODSTAWOWA NR 2 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IM. JANA PAWŁA II W LUBLIŃCU</a:t>
            </a:r>
          </a:p>
          <a:p>
            <a:pPr algn="ctr">
              <a:lnSpc>
                <a:spcPts val="4759"/>
              </a:lnSpc>
            </a:pPr>
            <a:r>
              <a:rPr lang="en-US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14.06.2026</a:t>
            </a:r>
            <a:r>
              <a:rPr lang="pl-PL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</a:t>
            </a:r>
            <a:r>
              <a:rPr lang="en-US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18.06.2026</a:t>
            </a:r>
            <a:r>
              <a:rPr lang="pl-PL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33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RABAT, MALTA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05372" y="3268762"/>
            <a:ext cx="4415220" cy="5869673"/>
          </a:xfrm>
          <a:custGeom>
            <a:avLst/>
            <a:gdLst/>
            <a:ahLst/>
            <a:cxnLst/>
            <a:rect l="l" t="t" r="r" b="b"/>
            <a:pathLst>
              <a:path w="4415220" h="5869673">
                <a:moveTo>
                  <a:pt x="0" y="0"/>
                </a:moveTo>
                <a:lnTo>
                  <a:pt x="4415219" y="0"/>
                </a:lnTo>
                <a:lnTo>
                  <a:pt x="4415219" y="5869672"/>
                </a:lnTo>
                <a:lnTo>
                  <a:pt x="0" y="58696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157" r="-149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833533" y="3268762"/>
            <a:ext cx="4425767" cy="5989538"/>
          </a:xfrm>
          <a:custGeom>
            <a:avLst/>
            <a:gdLst/>
            <a:ahLst/>
            <a:cxnLst/>
            <a:rect l="l" t="t" r="r" b="b"/>
            <a:pathLst>
              <a:path w="4425767" h="5989538">
                <a:moveTo>
                  <a:pt x="0" y="0"/>
                </a:moveTo>
                <a:lnTo>
                  <a:pt x="4425767" y="0"/>
                </a:lnTo>
                <a:lnTo>
                  <a:pt x="4425767" y="5989538"/>
                </a:lnTo>
                <a:lnTo>
                  <a:pt x="0" y="59895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30133" y="3211612"/>
            <a:ext cx="6660466" cy="4661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3"/>
              </a:lnSpc>
              <a:spcBef>
                <a:spcPct val="0"/>
              </a:spcBef>
            </a:pPr>
            <a:r>
              <a:rPr lang="en-US" sz="294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Obserwowaliśmy wykorzystanie metod aktywizujących wspierających motywację, rozwój myślenia i zainteresowań uczniów oraz skuteczną integrację nauczania języka obcego z edukacją wczesnoszkolną. Poznaliśmy praktyczne rozwiązania sprzyjające aktywnemu i efektywnemu uczeniu się.</a:t>
            </a:r>
          </a:p>
        </p:txBody>
      </p:sp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221200" cy="1143000"/>
          </a:xfrm>
        </p:spPr>
        <p:txBody>
          <a:bodyPr>
            <a:normAutofit/>
          </a:bodyPr>
          <a:lstStyle/>
          <a:p>
            <a:r>
              <a:rPr lang="pl-PL" sz="5200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Przykłady dobrych praktyk</a:t>
            </a:r>
            <a:endParaRPr lang="pl-PL" sz="520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5160" y="600130"/>
            <a:ext cx="7923860" cy="7710963"/>
          </a:xfrm>
          <a:custGeom>
            <a:avLst/>
            <a:gdLst/>
            <a:ahLst/>
            <a:cxnLst/>
            <a:rect l="l" t="t" r="r" b="b"/>
            <a:pathLst>
              <a:path w="7923860" h="7710963">
                <a:moveTo>
                  <a:pt x="0" y="0"/>
                </a:moveTo>
                <a:lnTo>
                  <a:pt x="7923861" y="0"/>
                </a:lnTo>
                <a:lnTo>
                  <a:pt x="7923861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30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58396" y="600130"/>
            <a:ext cx="6588688" cy="7710963"/>
          </a:xfrm>
          <a:custGeom>
            <a:avLst/>
            <a:gdLst/>
            <a:ahLst/>
            <a:cxnLst/>
            <a:rect l="l" t="t" r="r" b="b"/>
            <a:pathLst>
              <a:path w="6588688" h="7710963">
                <a:moveTo>
                  <a:pt x="0" y="0"/>
                </a:moveTo>
                <a:lnTo>
                  <a:pt x="6588688" y="0"/>
                </a:lnTo>
                <a:lnTo>
                  <a:pt x="6588688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951" b="-25951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65906"/>
            <a:ext cx="4764403" cy="6355189"/>
          </a:xfrm>
          <a:custGeom>
            <a:avLst/>
            <a:gdLst/>
            <a:ahLst/>
            <a:cxnLst/>
            <a:rect l="l" t="t" r="r" b="b"/>
            <a:pathLst>
              <a:path w="4764403" h="6355189">
                <a:moveTo>
                  <a:pt x="0" y="0"/>
                </a:moveTo>
                <a:lnTo>
                  <a:pt x="4764403" y="0"/>
                </a:lnTo>
                <a:lnTo>
                  <a:pt x="4764403" y="6355188"/>
                </a:lnTo>
                <a:lnTo>
                  <a:pt x="0" y="6355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97872" y="2317863"/>
            <a:ext cx="8859567" cy="5651274"/>
          </a:xfrm>
          <a:custGeom>
            <a:avLst/>
            <a:gdLst/>
            <a:ahLst/>
            <a:cxnLst/>
            <a:rect l="l" t="t" r="r" b="b"/>
            <a:pathLst>
              <a:path w="8859567" h="5651274">
                <a:moveTo>
                  <a:pt x="0" y="0"/>
                </a:moveTo>
                <a:lnTo>
                  <a:pt x="8859567" y="0"/>
                </a:lnTo>
                <a:lnTo>
                  <a:pt x="8859567" y="5651274"/>
                </a:lnTo>
                <a:lnTo>
                  <a:pt x="0" y="56512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82" r="-26123" b="-2671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76536" y="141605"/>
            <a:ext cx="14680903" cy="1810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Podziwialiśmy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bogato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wyposażone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sale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lekcyjne</a:t>
            </a:r>
            <a:endParaRPr lang="en-US" sz="5199" dirty="0">
              <a:solidFill>
                <a:srgbClr val="000000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4939" y="2758129"/>
            <a:ext cx="4273573" cy="5690094"/>
          </a:xfrm>
          <a:custGeom>
            <a:avLst/>
            <a:gdLst/>
            <a:ahLst/>
            <a:cxnLst/>
            <a:rect l="l" t="t" r="r" b="b"/>
            <a:pathLst>
              <a:path w="4273573" h="5690094">
                <a:moveTo>
                  <a:pt x="0" y="0"/>
                </a:moveTo>
                <a:lnTo>
                  <a:pt x="4273573" y="0"/>
                </a:lnTo>
                <a:lnTo>
                  <a:pt x="4273573" y="5690095"/>
                </a:lnTo>
                <a:lnTo>
                  <a:pt x="0" y="5690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97248" y="2758129"/>
            <a:ext cx="4062052" cy="5690094"/>
          </a:xfrm>
          <a:custGeom>
            <a:avLst/>
            <a:gdLst/>
            <a:ahLst/>
            <a:cxnLst/>
            <a:rect l="l" t="t" r="r" b="b"/>
            <a:pathLst>
              <a:path w="4062052" h="5690094">
                <a:moveTo>
                  <a:pt x="0" y="0"/>
                </a:moveTo>
                <a:lnTo>
                  <a:pt x="4062052" y="0"/>
                </a:lnTo>
                <a:lnTo>
                  <a:pt x="4062052" y="5690095"/>
                </a:lnTo>
                <a:lnTo>
                  <a:pt x="0" y="56900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85" r="-707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60087" y="2758129"/>
            <a:ext cx="5767826" cy="5690094"/>
          </a:xfrm>
          <a:custGeom>
            <a:avLst/>
            <a:gdLst/>
            <a:ahLst/>
            <a:cxnLst/>
            <a:rect l="l" t="t" r="r" b="b"/>
            <a:pathLst>
              <a:path w="5767826" h="5690094">
                <a:moveTo>
                  <a:pt x="0" y="0"/>
                </a:moveTo>
                <a:lnTo>
                  <a:pt x="5767826" y="0"/>
                </a:lnTo>
                <a:lnTo>
                  <a:pt x="5767826" y="5690095"/>
                </a:lnTo>
                <a:lnTo>
                  <a:pt x="0" y="56900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864" r="-30946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75565"/>
            <a:ext cx="16230600" cy="280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Sale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lekcyjne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w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budynku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szkolnym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nie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są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tradycyjnie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ponumerowane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,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noszą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nazwy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miast</a:t>
            </a:r>
            <a:r>
              <a:rPr lang="en-US" sz="5199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europejskich</a:t>
            </a:r>
            <a:endParaRPr lang="en-US" sz="5199" dirty="0">
              <a:solidFill>
                <a:srgbClr val="000000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0785" y="2587144"/>
            <a:ext cx="7899414" cy="6146983"/>
          </a:xfrm>
          <a:custGeom>
            <a:avLst/>
            <a:gdLst/>
            <a:ahLst/>
            <a:cxnLst/>
            <a:rect l="l" t="t" r="r" b="b"/>
            <a:pathLst>
              <a:path w="7899414" h="6146983">
                <a:moveTo>
                  <a:pt x="0" y="0"/>
                </a:moveTo>
                <a:lnTo>
                  <a:pt x="7899414" y="0"/>
                </a:lnTo>
                <a:lnTo>
                  <a:pt x="7899414" y="6146984"/>
                </a:lnTo>
                <a:lnTo>
                  <a:pt x="0" y="6146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003" r="-1818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2587144"/>
            <a:ext cx="3434626" cy="6093691"/>
          </a:xfrm>
          <a:custGeom>
            <a:avLst/>
            <a:gdLst/>
            <a:ahLst/>
            <a:cxnLst/>
            <a:rect l="l" t="t" r="r" b="b"/>
            <a:pathLst>
              <a:path w="3434626" h="6093691">
                <a:moveTo>
                  <a:pt x="0" y="0"/>
                </a:moveTo>
                <a:lnTo>
                  <a:pt x="3434626" y="0"/>
                </a:lnTo>
                <a:lnTo>
                  <a:pt x="3434626" y="6093691"/>
                </a:lnTo>
                <a:lnTo>
                  <a:pt x="0" y="60936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416826" y="2587144"/>
            <a:ext cx="3998508" cy="6057797"/>
          </a:xfrm>
          <a:custGeom>
            <a:avLst/>
            <a:gdLst/>
            <a:ahLst/>
            <a:cxnLst/>
            <a:rect l="l" t="t" r="r" b="b"/>
            <a:pathLst>
              <a:path w="3998508" h="6057797">
                <a:moveTo>
                  <a:pt x="0" y="0"/>
                </a:moveTo>
                <a:lnTo>
                  <a:pt x="3998507" y="0"/>
                </a:lnTo>
                <a:lnTo>
                  <a:pt x="3998507" y="6057797"/>
                </a:lnTo>
                <a:lnTo>
                  <a:pt x="0" y="60577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04" r="-1204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42248" y="537527"/>
            <a:ext cx="933590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muzyczna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4728" y="2156268"/>
            <a:ext cx="7296471" cy="4997652"/>
          </a:xfrm>
          <a:custGeom>
            <a:avLst/>
            <a:gdLst/>
            <a:ahLst/>
            <a:cxnLst/>
            <a:rect l="l" t="t" r="r" b="b"/>
            <a:pathLst>
              <a:path w="7296471" h="4997652">
                <a:moveTo>
                  <a:pt x="0" y="0"/>
                </a:moveTo>
                <a:lnTo>
                  <a:pt x="7296471" y="0"/>
                </a:lnTo>
                <a:lnTo>
                  <a:pt x="7296471" y="4997652"/>
                </a:lnTo>
                <a:lnTo>
                  <a:pt x="0" y="49976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36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561054" y="414247"/>
            <a:ext cx="5078439" cy="8095819"/>
          </a:xfrm>
          <a:custGeom>
            <a:avLst/>
            <a:gdLst/>
            <a:ahLst/>
            <a:cxnLst/>
            <a:rect l="l" t="t" r="r" b="b"/>
            <a:pathLst>
              <a:path w="5078439" h="8095819">
                <a:moveTo>
                  <a:pt x="0" y="0"/>
                </a:moveTo>
                <a:lnTo>
                  <a:pt x="5078439" y="0"/>
                </a:lnTo>
                <a:lnTo>
                  <a:pt x="5078439" y="8095819"/>
                </a:lnTo>
                <a:lnTo>
                  <a:pt x="0" y="8095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668" b="-5668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81785" y="933450"/>
            <a:ext cx="13524429" cy="7489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Malta jest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krajem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dwujęzycznym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pl-PL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klasie</a:t>
            </a:r>
            <a:r>
              <a:rPr lang="pl-PL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jak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placu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zabaw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mówi</a:t>
            </a:r>
            <a:r>
              <a:rPr lang="en-US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zarówno</a:t>
            </a:r>
            <a:r>
              <a:rPr lang="en-US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</a:t>
            </a:r>
            <a:r>
              <a:rPr lang="en-US" sz="5199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angielsku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jak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maltańsku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 </a:t>
            </a:r>
          </a:p>
          <a:p>
            <a:pPr algn="l"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122679" lvl="1" indent="-561340" algn="l">
              <a:lnSpc>
                <a:spcPts val="7279"/>
              </a:lnSpc>
              <a:buFont typeface="Arial"/>
              <a:buChar char="•"/>
            </a:pP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szkołach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państwowych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głównym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językiem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wykładowym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maltański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z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wyjątkiem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lekcji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języka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angielskiego</a:t>
            </a:r>
            <a:r>
              <a:rPr lang="en-US" sz="51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669330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0" y="65405"/>
            <a:ext cx="17569756" cy="9654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endParaRPr lang="pl-PL" sz="4500" b="1" dirty="0" smtClean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Organizacja</a:t>
            </a:r>
            <a:r>
              <a:rPr lang="en-US" sz="45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roku</a:t>
            </a:r>
            <a:r>
              <a:rPr lang="en-US" sz="4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szkolnego</a:t>
            </a:r>
            <a:r>
              <a:rPr lang="en-US" sz="4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4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5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Malcie</a:t>
            </a:r>
            <a:endParaRPr lang="en-US" sz="4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300"/>
              </a:lnSpc>
              <a:spcBef>
                <a:spcPct val="0"/>
              </a:spcBef>
            </a:pPr>
            <a:endParaRPr lang="en-US" sz="4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971553" lvl="1" indent="-485777" algn="l">
              <a:lnSpc>
                <a:spcPts val="6300"/>
              </a:lnSpc>
              <a:buFont typeface="Arial"/>
              <a:buChar char="•"/>
            </a:pP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Rok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szkolny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rozpoczyna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ostatni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poniedziałek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września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trwa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końca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czerwca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71553" lvl="1" indent="-485777" algn="l">
              <a:lnSpc>
                <a:spcPts val="6300"/>
              </a:lnSpc>
              <a:spcBef>
                <a:spcPct val="0"/>
              </a:spcBef>
              <a:buFont typeface="Arial"/>
              <a:buChar char="•"/>
            </a:pP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Zajęcia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odbywają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poniedziałku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piątku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71553" lvl="1" indent="-485777" algn="l">
              <a:lnSpc>
                <a:spcPts val="6300"/>
              </a:lnSpc>
              <a:spcBef>
                <a:spcPct val="0"/>
              </a:spcBef>
              <a:buFont typeface="Arial"/>
              <a:buChar char="•"/>
            </a:pP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Dzień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szkolny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rozpoczyna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około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godziny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8.30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kończy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około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14.30, z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około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30-minutową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przerwą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71553" lvl="1" indent="-485777" algn="l">
              <a:lnSpc>
                <a:spcPts val="6300"/>
              </a:lnSpc>
              <a:spcBef>
                <a:spcPct val="0"/>
              </a:spcBef>
              <a:buFont typeface="Arial"/>
              <a:buChar char="•"/>
            </a:pP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szkołach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podstawowych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długość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lekcji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może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różnić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o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czasie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ich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trwania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decyduje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zgodnie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z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wytycznymi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władz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oświatowych</a:t>
            </a:r>
            <a:r>
              <a:rPr lang="en-US" sz="4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93143" lvl="1" indent="-496571" algn="l">
              <a:lnSpc>
                <a:spcPts val="6440"/>
              </a:lnSpc>
              <a:spcBef>
                <a:spcPct val="0"/>
              </a:spcBef>
              <a:buFont typeface="Arial"/>
              <a:buChar char="•"/>
            </a:pP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szkołach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średnich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wszystkie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lekcje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trwają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45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minut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6429" y="678474"/>
            <a:ext cx="12610648" cy="550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Organizacja dnia szkolnego sprzyja realizacji zajęć dydaktycznych w godzinach porannych, pozostawiając uczniom popołudnia na rozwijanie zainteresowań, aktywność sportową oraz udział w zajęciach dodatkowych.</a:t>
            </a:r>
          </a:p>
        </p:txBody>
      </p:sp>
      <p:sp>
        <p:nvSpPr>
          <p:cNvPr id="3" name="Freeform 3"/>
          <p:cNvSpPr/>
          <p:nvPr/>
        </p:nvSpPr>
        <p:spPr>
          <a:xfrm>
            <a:off x="13937077" y="1816666"/>
            <a:ext cx="3045546" cy="2980828"/>
          </a:xfrm>
          <a:custGeom>
            <a:avLst/>
            <a:gdLst/>
            <a:ahLst/>
            <a:cxnLst/>
            <a:rect l="l" t="t" r="r" b="b"/>
            <a:pathLst>
              <a:path w="3045546" h="2980828">
                <a:moveTo>
                  <a:pt x="0" y="0"/>
                </a:moveTo>
                <a:lnTo>
                  <a:pt x="3045546" y="0"/>
                </a:lnTo>
                <a:lnTo>
                  <a:pt x="3045546" y="2980828"/>
                </a:lnTo>
                <a:lnTo>
                  <a:pt x="0" y="29808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85292" y="6810129"/>
            <a:ext cx="6421433" cy="2448171"/>
          </a:xfrm>
          <a:custGeom>
            <a:avLst/>
            <a:gdLst/>
            <a:ahLst/>
            <a:cxnLst/>
            <a:rect l="l" t="t" r="r" b="b"/>
            <a:pathLst>
              <a:path w="6421433" h="2448171">
                <a:moveTo>
                  <a:pt x="0" y="0"/>
                </a:moveTo>
                <a:lnTo>
                  <a:pt x="6421432" y="0"/>
                </a:lnTo>
                <a:lnTo>
                  <a:pt x="6421432" y="2448171"/>
                </a:lnTo>
                <a:lnTo>
                  <a:pt x="0" y="24481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6028" y="373381"/>
            <a:ext cx="16765322" cy="8884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Organizacja nauki i liczebność klas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endParaRPr lang="en-US" sz="42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906785" lvl="1" indent="-453392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Podczas zajęć praktycznych, wychowania fizycznego oraz wychowania obywatelskiego uczniowie pracują w mniejszych grupach liczących około 15 osób, co umożliwia bardziej indywidualne podejście do każdego ucznia.</a:t>
            </a:r>
          </a:p>
          <a:p>
            <a:pPr marL="906785" lvl="1" indent="-453392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klasach I–IV szkoły podstawowej uczniowie są przydzielani do oddziałów zgodnie z wiekiem.</a:t>
            </a:r>
          </a:p>
          <a:p>
            <a:pPr marL="906785" lvl="1" indent="-453392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 klasach V i VI szkoły podstawowej podział na klasy uwzględnia wyniki osiągane przez uczniów, w tym rezultaty egzaminów, co pozwala lepiej dostosować poziom nauczania do ich potrzeb i możliwości.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97979" y="4271000"/>
            <a:ext cx="6405367" cy="4267576"/>
          </a:xfrm>
          <a:custGeom>
            <a:avLst/>
            <a:gdLst/>
            <a:ahLst/>
            <a:cxnLst/>
            <a:rect l="l" t="t" r="r" b="b"/>
            <a:pathLst>
              <a:path w="6405367" h="4267576">
                <a:moveTo>
                  <a:pt x="0" y="0"/>
                </a:moveTo>
                <a:lnTo>
                  <a:pt x="6405367" y="0"/>
                </a:lnTo>
                <a:lnTo>
                  <a:pt x="6405367" y="4267576"/>
                </a:lnTo>
                <a:lnTo>
                  <a:pt x="0" y="42675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31993" y="2580567"/>
            <a:ext cx="5958009" cy="5958009"/>
          </a:xfrm>
          <a:custGeom>
            <a:avLst/>
            <a:gdLst/>
            <a:ahLst/>
            <a:cxnLst/>
            <a:rect l="l" t="t" r="r" b="b"/>
            <a:pathLst>
              <a:path w="5958009" h="5958009">
                <a:moveTo>
                  <a:pt x="0" y="0"/>
                </a:moveTo>
                <a:lnTo>
                  <a:pt x="5958009" y="0"/>
                </a:lnTo>
                <a:lnTo>
                  <a:pt x="5958009" y="5958009"/>
                </a:lnTo>
                <a:lnTo>
                  <a:pt x="0" y="59580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00662" y="-126938"/>
            <a:ext cx="7686675" cy="2707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19"/>
              </a:lnSpc>
            </a:pPr>
            <a:r>
              <a:rPr lang="en-US" sz="14156" b="1">
                <a:solidFill>
                  <a:srgbClr val="A4721A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MALTA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20814" y="1667429"/>
            <a:ext cx="12593123" cy="629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Mniejsze grupy podczas wybranych zajęć sprzyjają aktywnemu uczestnictwu uczniów, zwiększają bezpieczeństwo oraz ułatwiają nauczycielowi indywidualizację pracy.</a:t>
            </a:r>
          </a:p>
        </p:txBody>
      </p:sp>
      <p:sp>
        <p:nvSpPr>
          <p:cNvPr id="3" name="Freeform 3"/>
          <p:cNvSpPr/>
          <p:nvPr/>
        </p:nvSpPr>
        <p:spPr>
          <a:xfrm>
            <a:off x="11385837" y="7326633"/>
            <a:ext cx="5591972" cy="2348628"/>
          </a:xfrm>
          <a:custGeom>
            <a:avLst/>
            <a:gdLst/>
            <a:ahLst/>
            <a:cxnLst/>
            <a:rect l="l" t="t" r="r" b="b"/>
            <a:pathLst>
              <a:path w="5591972" h="2348628">
                <a:moveTo>
                  <a:pt x="0" y="0"/>
                </a:moveTo>
                <a:lnTo>
                  <a:pt x="5591972" y="0"/>
                </a:lnTo>
                <a:lnTo>
                  <a:pt x="5591972" y="2348628"/>
                </a:lnTo>
                <a:lnTo>
                  <a:pt x="0" y="2348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3849" y="3603771"/>
            <a:ext cx="9424214" cy="5654529"/>
          </a:xfrm>
          <a:custGeom>
            <a:avLst/>
            <a:gdLst/>
            <a:ahLst/>
            <a:cxnLst/>
            <a:rect l="l" t="t" r="r" b="b"/>
            <a:pathLst>
              <a:path w="9424214" h="5654529">
                <a:moveTo>
                  <a:pt x="0" y="0"/>
                </a:moveTo>
                <a:lnTo>
                  <a:pt x="9424215" y="0"/>
                </a:lnTo>
                <a:lnTo>
                  <a:pt x="9424215" y="5654529"/>
                </a:lnTo>
                <a:lnTo>
                  <a:pt x="0" y="5654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59435" y="3603771"/>
            <a:ext cx="5599865" cy="5654529"/>
          </a:xfrm>
          <a:custGeom>
            <a:avLst/>
            <a:gdLst/>
            <a:ahLst/>
            <a:cxnLst/>
            <a:rect l="l" t="t" r="r" b="b"/>
            <a:pathLst>
              <a:path w="5599865" h="5654529">
                <a:moveTo>
                  <a:pt x="0" y="0"/>
                </a:moveTo>
                <a:lnTo>
                  <a:pt x="5599865" y="0"/>
                </a:lnTo>
                <a:lnTo>
                  <a:pt x="5599865" y="5654529"/>
                </a:lnTo>
                <a:lnTo>
                  <a:pt x="0" y="5654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74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648200" y="141605"/>
            <a:ext cx="7619999" cy="1810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 lang="pl-PL" sz="5199" b="1" dirty="0" smtClean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279"/>
              </a:lnSpc>
            </a:pPr>
            <a:r>
              <a:rPr lang="en-US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Sale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językowe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175" y="413639"/>
            <a:ext cx="6759963" cy="5507269"/>
          </a:xfrm>
          <a:custGeom>
            <a:avLst/>
            <a:gdLst/>
            <a:ahLst/>
            <a:cxnLst/>
            <a:rect l="l" t="t" r="r" b="b"/>
            <a:pathLst>
              <a:path w="6759963" h="5507269">
                <a:moveTo>
                  <a:pt x="0" y="0"/>
                </a:moveTo>
                <a:lnTo>
                  <a:pt x="6759963" y="0"/>
                </a:lnTo>
                <a:lnTo>
                  <a:pt x="6759963" y="5507268"/>
                </a:lnTo>
                <a:lnTo>
                  <a:pt x="0" y="5507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730" r="-280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969009" y="413639"/>
            <a:ext cx="6865041" cy="5507269"/>
          </a:xfrm>
          <a:custGeom>
            <a:avLst/>
            <a:gdLst/>
            <a:ahLst/>
            <a:cxnLst/>
            <a:rect l="l" t="t" r="r" b="b"/>
            <a:pathLst>
              <a:path w="6865041" h="5507269">
                <a:moveTo>
                  <a:pt x="0" y="0"/>
                </a:moveTo>
                <a:lnTo>
                  <a:pt x="6865040" y="0"/>
                </a:lnTo>
                <a:lnTo>
                  <a:pt x="6865040" y="5507268"/>
                </a:lnTo>
                <a:lnTo>
                  <a:pt x="0" y="5507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516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42099" y="4207331"/>
            <a:ext cx="4403803" cy="6079669"/>
          </a:xfrm>
          <a:custGeom>
            <a:avLst/>
            <a:gdLst/>
            <a:ahLst/>
            <a:cxnLst/>
            <a:rect l="l" t="t" r="r" b="b"/>
            <a:pathLst>
              <a:path w="4403803" h="6079669">
                <a:moveTo>
                  <a:pt x="0" y="0"/>
                </a:moveTo>
                <a:lnTo>
                  <a:pt x="4403802" y="0"/>
                </a:lnTo>
                <a:lnTo>
                  <a:pt x="4403802" y="6079669"/>
                </a:lnTo>
                <a:lnTo>
                  <a:pt x="0" y="6079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3036" y="2517341"/>
            <a:ext cx="5113470" cy="5741390"/>
          </a:xfrm>
          <a:custGeom>
            <a:avLst/>
            <a:gdLst/>
            <a:ahLst/>
            <a:cxnLst/>
            <a:rect l="l" t="t" r="r" b="b"/>
            <a:pathLst>
              <a:path w="5113470" h="5741390">
                <a:moveTo>
                  <a:pt x="0" y="0"/>
                </a:moveTo>
                <a:lnTo>
                  <a:pt x="5113471" y="0"/>
                </a:lnTo>
                <a:lnTo>
                  <a:pt x="5113471" y="5741390"/>
                </a:lnTo>
                <a:lnTo>
                  <a:pt x="0" y="5741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75" b="-937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354405" y="2517341"/>
            <a:ext cx="4604739" cy="5767666"/>
          </a:xfrm>
          <a:custGeom>
            <a:avLst/>
            <a:gdLst/>
            <a:ahLst/>
            <a:cxnLst/>
            <a:rect l="l" t="t" r="r" b="b"/>
            <a:pathLst>
              <a:path w="4604739" h="5767666">
                <a:moveTo>
                  <a:pt x="0" y="0"/>
                </a:moveTo>
                <a:lnTo>
                  <a:pt x="4604739" y="0"/>
                </a:lnTo>
                <a:lnTo>
                  <a:pt x="4604739" y="5767666"/>
                </a:lnTo>
                <a:lnTo>
                  <a:pt x="0" y="5767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178" b="-2072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67043" y="2517341"/>
            <a:ext cx="5241034" cy="5741390"/>
          </a:xfrm>
          <a:custGeom>
            <a:avLst/>
            <a:gdLst/>
            <a:ahLst/>
            <a:cxnLst/>
            <a:rect l="l" t="t" r="r" b="b"/>
            <a:pathLst>
              <a:path w="5241034" h="5741390">
                <a:moveTo>
                  <a:pt x="0" y="0"/>
                </a:moveTo>
                <a:lnTo>
                  <a:pt x="5241034" y="0"/>
                </a:lnTo>
                <a:lnTo>
                  <a:pt x="5241034" y="5741390"/>
                </a:lnTo>
                <a:lnTo>
                  <a:pt x="0" y="57413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5" b="-8070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954506" y="342376"/>
            <a:ext cx="503773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Sala plastyczna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5298" y="2566618"/>
            <a:ext cx="10152153" cy="5713537"/>
          </a:xfrm>
          <a:custGeom>
            <a:avLst/>
            <a:gdLst/>
            <a:ahLst/>
            <a:cxnLst/>
            <a:rect l="l" t="t" r="r" b="b"/>
            <a:pathLst>
              <a:path w="10152153" h="5713537">
                <a:moveTo>
                  <a:pt x="0" y="0"/>
                </a:moveTo>
                <a:lnTo>
                  <a:pt x="10152153" y="0"/>
                </a:lnTo>
                <a:lnTo>
                  <a:pt x="10152153" y="5713537"/>
                </a:lnTo>
                <a:lnTo>
                  <a:pt x="0" y="5713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06108" y="2404844"/>
            <a:ext cx="5053192" cy="6037084"/>
          </a:xfrm>
          <a:custGeom>
            <a:avLst/>
            <a:gdLst/>
            <a:ahLst/>
            <a:cxnLst/>
            <a:rect l="l" t="t" r="r" b="b"/>
            <a:pathLst>
              <a:path w="5053192" h="6037084">
                <a:moveTo>
                  <a:pt x="0" y="0"/>
                </a:moveTo>
                <a:lnTo>
                  <a:pt x="5053192" y="0"/>
                </a:lnTo>
                <a:lnTo>
                  <a:pt x="5053192" y="6037085"/>
                </a:lnTo>
                <a:lnTo>
                  <a:pt x="0" y="6037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83205" y="537527"/>
            <a:ext cx="3784795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Biblioteka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014" y="2231140"/>
            <a:ext cx="6538069" cy="3574868"/>
          </a:xfrm>
          <a:custGeom>
            <a:avLst/>
            <a:gdLst/>
            <a:ahLst/>
            <a:cxnLst/>
            <a:rect l="l" t="t" r="r" b="b"/>
            <a:pathLst>
              <a:path w="6538069" h="3574868">
                <a:moveTo>
                  <a:pt x="0" y="0"/>
                </a:moveTo>
                <a:lnTo>
                  <a:pt x="6538069" y="0"/>
                </a:lnTo>
                <a:lnTo>
                  <a:pt x="6538069" y="3574868"/>
                </a:lnTo>
                <a:lnTo>
                  <a:pt x="0" y="35748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150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0014" y="6309088"/>
            <a:ext cx="6538069" cy="3574868"/>
          </a:xfrm>
          <a:custGeom>
            <a:avLst/>
            <a:gdLst/>
            <a:ahLst/>
            <a:cxnLst/>
            <a:rect l="l" t="t" r="r" b="b"/>
            <a:pathLst>
              <a:path w="6538069" h="3574868">
                <a:moveTo>
                  <a:pt x="0" y="0"/>
                </a:moveTo>
                <a:lnTo>
                  <a:pt x="6538069" y="0"/>
                </a:lnTo>
                <a:lnTo>
                  <a:pt x="6538069" y="3574869"/>
                </a:lnTo>
                <a:lnTo>
                  <a:pt x="0" y="3574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257" b="-526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353448" y="2989874"/>
            <a:ext cx="2821209" cy="6268426"/>
          </a:xfrm>
          <a:custGeom>
            <a:avLst/>
            <a:gdLst/>
            <a:ahLst/>
            <a:cxnLst/>
            <a:rect l="l" t="t" r="r" b="b"/>
            <a:pathLst>
              <a:path w="2821209" h="6268426">
                <a:moveTo>
                  <a:pt x="0" y="0"/>
                </a:moveTo>
                <a:lnTo>
                  <a:pt x="2821209" y="0"/>
                </a:lnTo>
                <a:lnTo>
                  <a:pt x="2821209" y="6268426"/>
                </a:lnTo>
                <a:lnTo>
                  <a:pt x="0" y="62684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07936" y="2989874"/>
            <a:ext cx="2821209" cy="6268426"/>
          </a:xfrm>
          <a:custGeom>
            <a:avLst/>
            <a:gdLst/>
            <a:ahLst/>
            <a:cxnLst/>
            <a:rect l="l" t="t" r="r" b="b"/>
            <a:pathLst>
              <a:path w="2821209" h="6268426">
                <a:moveTo>
                  <a:pt x="0" y="0"/>
                </a:moveTo>
                <a:lnTo>
                  <a:pt x="2821209" y="0"/>
                </a:lnTo>
                <a:lnTo>
                  <a:pt x="2821209" y="6268426"/>
                </a:lnTo>
                <a:lnTo>
                  <a:pt x="0" y="62684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0" y="192152"/>
            <a:ext cx="18288000" cy="239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  <a:spcBef>
                <a:spcPct val="0"/>
              </a:spcBef>
            </a:pP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Sala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świetlicowa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w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niej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uczniowie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odpocząć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także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nauczyć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się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korzystania</a:t>
            </a:r>
            <a:r>
              <a:rPr lang="en-US" sz="46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obsługi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urządzeń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gospodarstwa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domowego</a:t>
            </a:r>
            <a:r>
              <a:rPr lang="en-US" sz="4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58373" y="1573438"/>
            <a:ext cx="8255895" cy="7684862"/>
          </a:xfrm>
          <a:custGeom>
            <a:avLst/>
            <a:gdLst/>
            <a:ahLst/>
            <a:cxnLst/>
            <a:rect l="l" t="t" r="r" b="b"/>
            <a:pathLst>
              <a:path w="8255895" h="7684862">
                <a:moveTo>
                  <a:pt x="0" y="0"/>
                </a:moveTo>
                <a:lnTo>
                  <a:pt x="8255895" y="0"/>
                </a:lnTo>
                <a:lnTo>
                  <a:pt x="8255895" y="7684862"/>
                </a:lnTo>
                <a:lnTo>
                  <a:pt x="0" y="7684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0774" y="2004111"/>
            <a:ext cx="5266944" cy="4114800"/>
          </a:xfrm>
          <a:custGeom>
            <a:avLst/>
            <a:gdLst/>
            <a:ahLst/>
            <a:cxnLst/>
            <a:rect l="l" t="t" r="r" b="b"/>
            <a:pathLst>
              <a:path w="5266944" h="4114800">
                <a:moveTo>
                  <a:pt x="0" y="0"/>
                </a:moveTo>
                <a:lnTo>
                  <a:pt x="5266944" y="0"/>
                </a:lnTo>
                <a:lnTo>
                  <a:pt x="52669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362200" y="141605"/>
            <a:ext cx="12496800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Nasza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mobilność</a:t>
            </a: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51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obiektywie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74034" y="1463560"/>
            <a:ext cx="4139932" cy="7359879"/>
          </a:xfrm>
          <a:custGeom>
            <a:avLst/>
            <a:gdLst/>
            <a:ahLst/>
            <a:cxnLst/>
            <a:rect l="l" t="t" r="r" b="b"/>
            <a:pathLst>
              <a:path w="4139932" h="7359879">
                <a:moveTo>
                  <a:pt x="0" y="0"/>
                </a:moveTo>
                <a:lnTo>
                  <a:pt x="4139932" y="0"/>
                </a:lnTo>
                <a:lnTo>
                  <a:pt x="4139932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992399" y="1463560"/>
            <a:ext cx="4139932" cy="7359879"/>
          </a:xfrm>
          <a:custGeom>
            <a:avLst/>
            <a:gdLst/>
            <a:ahLst/>
            <a:cxnLst/>
            <a:rect l="l" t="t" r="r" b="b"/>
            <a:pathLst>
              <a:path w="4139932" h="7359879">
                <a:moveTo>
                  <a:pt x="0" y="0"/>
                </a:moveTo>
                <a:lnTo>
                  <a:pt x="4139933" y="0"/>
                </a:lnTo>
                <a:lnTo>
                  <a:pt x="4139933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13925" y="1463560"/>
            <a:ext cx="4139932" cy="7359879"/>
          </a:xfrm>
          <a:custGeom>
            <a:avLst/>
            <a:gdLst/>
            <a:ahLst/>
            <a:cxnLst/>
            <a:rect l="l" t="t" r="r" b="b"/>
            <a:pathLst>
              <a:path w="4139932" h="7359879">
                <a:moveTo>
                  <a:pt x="0" y="0"/>
                </a:moveTo>
                <a:lnTo>
                  <a:pt x="4139932" y="0"/>
                </a:lnTo>
                <a:lnTo>
                  <a:pt x="4139932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39431" y="5143500"/>
            <a:ext cx="7209139" cy="4114800"/>
          </a:xfrm>
          <a:custGeom>
            <a:avLst/>
            <a:gdLst/>
            <a:ahLst/>
            <a:cxnLst/>
            <a:rect l="l" t="t" r="r" b="b"/>
            <a:pathLst>
              <a:path w="7209139" h="4114800">
                <a:moveTo>
                  <a:pt x="0" y="0"/>
                </a:moveTo>
                <a:lnTo>
                  <a:pt x="7209138" y="0"/>
                </a:lnTo>
                <a:lnTo>
                  <a:pt x="72091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424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7185" y="313909"/>
            <a:ext cx="6439254" cy="4298202"/>
          </a:xfrm>
          <a:custGeom>
            <a:avLst/>
            <a:gdLst/>
            <a:ahLst/>
            <a:cxnLst/>
            <a:rect l="l" t="t" r="r" b="b"/>
            <a:pathLst>
              <a:path w="6439254" h="4298202">
                <a:moveTo>
                  <a:pt x="0" y="0"/>
                </a:moveTo>
                <a:lnTo>
                  <a:pt x="6439254" y="0"/>
                </a:lnTo>
                <a:lnTo>
                  <a:pt x="6439254" y="4298202"/>
                </a:lnTo>
                <a:lnTo>
                  <a:pt x="0" y="4298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498995" y="266152"/>
            <a:ext cx="6510801" cy="4345959"/>
          </a:xfrm>
          <a:custGeom>
            <a:avLst/>
            <a:gdLst/>
            <a:ahLst/>
            <a:cxnLst/>
            <a:rect l="l" t="t" r="r" b="b"/>
            <a:pathLst>
              <a:path w="6510801" h="4345959">
                <a:moveTo>
                  <a:pt x="0" y="0"/>
                </a:moveTo>
                <a:lnTo>
                  <a:pt x="6510801" y="0"/>
                </a:lnTo>
                <a:lnTo>
                  <a:pt x="6510801" y="4345959"/>
                </a:lnTo>
                <a:lnTo>
                  <a:pt x="0" y="43459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7855012" cy="5241436"/>
          </a:xfrm>
          <a:custGeom>
            <a:avLst/>
            <a:gdLst/>
            <a:ahLst/>
            <a:cxnLst/>
            <a:rect l="l" t="t" r="r" b="b"/>
            <a:pathLst>
              <a:path w="7855012" h="5241436">
                <a:moveTo>
                  <a:pt x="0" y="0"/>
                </a:moveTo>
                <a:lnTo>
                  <a:pt x="7855012" y="0"/>
                </a:lnTo>
                <a:lnTo>
                  <a:pt x="7855012" y="5241436"/>
                </a:lnTo>
                <a:lnTo>
                  <a:pt x="0" y="52414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14946" y="1028700"/>
            <a:ext cx="6583680" cy="8229600"/>
          </a:xfrm>
          <a:custGeom>
            <a:avLst/>
            <a:gdLst/>
            <a:ahLst/>
            <a:cxnLst/>
            <a:rect l="l" t="t" r="r" b="b"/>
            <a:pathLst>
              <a:path w="6583680" h="8229600">
                <a:moveTo>
                  <a:pt x="0" y="0"/>
                </a:moveTo>
                <a:lnTo>
                  <a:pt x="6583680" y="0"/>
                </a:lnTo>
                <a:lnTo>
                  <a:pt x="65836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2069734"/>
            <a:ext cx="16744950" cy="8386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Podniesienie jakości pracy szkoły i kwalifikacji nauczycieli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Poznanie i wprowadzenie innowacyjnych metod nauczania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Dostosowanie form kształcenia i treści pracy szkoły do europejskich standardów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Rozwój europejskiej współpracy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Nawiązanie współpracy z partnerami zagranicznymi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Wzmocnienie europejskiego wymiaru działań edukacyjnych i wychowawczych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Pogłębienie umiejętności z IT</a:t>
            </a:r>
          </a:p>
          <a:p>
            <a:pPr marL="777238" lvl="1" indent="-388619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Rozwijanie umiejętności pedagogicznych, kształcenia kompetencji przez innowacje, kreatywne metody IT, mapy mentalne, stymulujące koncentrację, pamięć, myślenie logiczne, gry edukacyjne, projekty </a:t>
            </a:r>
          </a:p>
          <a:p>
            <a:pPr algn="just">
              <a:lnSpc>
                <a:spcPts val="6019"/>
              </a:lnSpc>
            </a:pPr>
            <a:endParaRPr lang="en-US" sz="35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419417"/>
            <a:ext cx="7048500" cy="1077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Cele</a:t>
            </a:r>
            <a:r>
              <a:rPr lang="en-US" sz="63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63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projektu</a:t>
            </a:r>
            <a:endParaRPr lang="en-US" sz="6399" b="1" dirty="0">
              <a:solidFill>
                <a:srgbClr val="000000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2239" y="4262030"/>
            <a:ext cx="8868897" cy="2516139"/>
          </a:xfrm>
          <a:custGeom>
            <a:avLst/>
            <a:gdLst/>
            <a:ahLst/>
            <a:cxnLst/>
            <a:rect l="l" t="t" r="r" b="b"/>
            <a:pathLst>
              <a:path w="8868897" h="2516139">
                <a:moveTo>
                  <a:pt x="0" y="0"/>
                </a:moveTo>
                <a:lnTo>
                  <a:pt x="8868897" y="0"/>
                </a:lnTo>
                <a:lnTo>
                  <a:pt x="8868897" y="2516139"/>
                </a:lnTo>
                <a:lnTo>
                  <a:pt x="0" y="2516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28038" y="4262030"/>
            <a:ext cx="7809755" cy="4373463"/>
          </a:xfrm>
          <a:custGeom>
            <a:avLst/>
            <a:gdLst/>
            <a:ahLst/>
            <a:cxnLst/>
            <a:rect l="l" t="t" r="r" b="b"/>
            <a:pathLst>
              <a:path w="7809755" h="4373463">
                <a:moveTo>
                  <a:pt x="0" y="0"/>
                </a:moveTo>
                <a:lnTo>
                  <a:pt x="7809755" y="0"/>
                </a:lnTo>
                <a:lnTo>
                  <a:pt x="7809755" y="4373463"/>
                </a:lnTo>
                <a:lnTo>
                  <a:pt x="0" y="43734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904875"/>
            <a:ext cx="17737793" cy="2334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  <a:spcBef>
                <a:spcPct val="0"/>
              </a:spcBef>
            </a:pPr>
            <a:r>
              <a:rPr lang="en-US" sz="66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WPŁYW PROGRAMU ERASMUS+ NA ROZWÓJ UCZESTNIKÓW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40453" y="1161310"/>
            <a:ext cx="7023987" cy="7023987"/>
          </a:xfrm>
          <a:custGeom>
            <a:avLst/>
            <a:gdLst/>
            <a:ahLst/>
            <a:cxnLst/>
            <a:rect l="l" t="t" r="r" b="b"/>
            <a:pathLst>
              <a:path w="7023987" h="7023987">
                <a:moveTo>
                  <a:pt x="0" y="0"/>
                </a:moveTo>
                <a:lnTo>
                  <a:pt x="7023987" y="0"/>
                </a:lnTo>
                <a:lnTo>
                  <a:pt x="7023987" y="7023987"/>
                </a:lnTo>
                <a:lnTo>
                  <a:pt x="0" y="70239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06395" y="1113685"/>
            <a:ext cx="9085138" cy="669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5"/>
              </a:lnSpc>
            </a:pPr>
            <a:r>
              <a:rPr lang="en-US" sz="238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Wyjazd na Maltę w ramach programu Erasmus+ był dla mnie świetnym doświadczeniem. Miałam okazję poznać nowy kraj, jego kulturę i zwyczaje. Bardzo podobało mi się zwiedzanie różnych ciekawych miejsc i zabytków. Dzięki temu mogłam lepiej poznać Maltę i jej historię. Dużą zaletą wyjazdu było także ćwiczenie języka angielskiego w codziennych sytuacjach. Stałam się pewniejsza podczas rozmów i nauczyłam się wielu nowych słów. Wyjazd pomógł mi również rozwinąć samodzielność oraz zdobyć nowe doświadczenia, które na pewno przydadzą mi się w przyszłości. Bardzo mi smakowało lokalne jedzenie, które było naprawdę pyszne. Każdy dzień przynosił nowe wrażenia i ciekawe przeżycia. Uważam, że udział w tym projekcie był dla mnie bardzo wartościowy i pozwolił mi rozwinąć się zarówno pod względem językowym, jak i osobistym.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02161" y="54901"/>
            <a:ext cx="5687785" cy="10107705"/>
          </a:xfrm>
          <a:custGeom>
            <a:avLst/>
            <a:gdLst/>
            <a:ahLst/>
            <a:cxnLst/>
            <a:rect l="l" t="t" r="r" b="b"/>
            <a:pathLst>
              <a:path w="5687785" h="10107705">
                <a:moveTo>
                  <a:pt x="0" y="0"/>
                </a:moveTo>
                <a:lnTo>
                  <a:pt x="5687785" y="0"/>
                </a:lnTo>
                <a:lnTo>
                  <a:pt x="5687785" y="10107705"/>
                </a:lnTo>
                <a:lnTo>
                  <a:pt x="0" y="10107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3952" y="2075956"/>
            <a:ext cx="8341810" cy="4883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6"/>
              </a:lnSpc>
            </a:pP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Korzyści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  <a:p>
            <a:pPr algn="l">
              <a:lnSpc>
                <a:spcPts val="4306"/>
              </a:lnSpc>
            </a:pP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l">
              <a:lnSpc>
                <a:spcPts val="4306"/>
              </a:lnSpc>
            </a:pP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Kształtowanie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wymowy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języka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angielskiego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porozumiewaniu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się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innymi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l">
              <a:lnSpc>
                <a:spcPts val="4306"/>
              </a:lnSpc>
            </a:pP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Poznawanie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pl-PL" sz="3076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</a:t>
            </a:r>
            <a:r>
              <a:rPr lang="en-US" sz="3076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altańskiej</a:t>
            </a:r>
            <a:r>
              <a:rPr lang="en-US" sz="3076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kultury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  <a:p>
            <a:pPr algn="l">
              <a:lnSpc>
                <a:spcPts val="4306"/>
              </a:lnSpc>
            </a:pP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Poznanie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architektury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wyspy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l">
              <a:lnSpc>
                <a:spcPts val="4306"/>
              </a:lnSpc>
            </a:pP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Pozytywny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humor,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integracja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3076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przyjaciółmi</a:t>
            </a:r>
            <a:r>
              <a:rPr lang="en-US" sz="307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90600"/>
            <a:ext cx="11588527" cy="670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1"/>
              </a:lnSpc>
            </a:pP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Wyjazd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Erasmus + to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wyjątkowa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szansa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zdobycie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nowych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doświadczeń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oraz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rozwój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osobisty</a:t>
            </a:r>
            <a:r>
              <a:rPr lang="en-US" sz="2472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Jedną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największych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korzyści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jest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możliwość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doskonalenia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angielskiego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Malta jest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krajem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którym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angielski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jest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jednym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języków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urzędowych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dlatego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uczestnicy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maj</a:t>
            </a:r>
            <a:r>
              <a:rPr lang="pl-PL" sz="2472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ą</a:t>
            </a:r>
            <a:r>
              <a:rPr lang="en-US" sz="2472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kontakt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językiem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każdego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Pozwala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to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przełamać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barierę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językową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zwiększyć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pewność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siebie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komunikacji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Projekt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Erasmus+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daje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również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możliwość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poznania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nowej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kultury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tradycji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zwyczajów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Malta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wyróżnia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się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bogatą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historią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piękną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architekturą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oraz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wyjątkową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atmosferą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Spotkania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ludźmi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różnych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krajów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rozwijają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otwartość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tolerancję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umiejętność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współpracy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międzynarodowym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środowisku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Dodatkowo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pobyt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granicą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uczy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samodzielności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odpowiedzialności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radzenia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sobie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nowych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sytuacjach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Dzięki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temu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rozwijane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kompetencje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miękkie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które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są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ważne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zarówno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życiu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zawodowym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jak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prywatnym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Podsumowując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wyjazd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Maltę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w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ramach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Erasmus+ to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cenna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okazja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nauki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zdobywania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doświadczeń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poznawania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7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świata</a:t>
            </a:r>
            <a:r>
              <a:rPr lang="en-US" sz="247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3" name="Freeform 3"/>
          <p:cNvSpPr/>
          <p:nvPr/>
        </p:nvSpPr>
        <p:spPr>
          <a:xfrm>
            <a:off x="12927841" y="1028700"/>
            <a:ext cx="4331459" cy="7697392"/>
          </a:xfrm>
          <a:custGeom>
            <a:avLst/>
            <a:gdLst/>
            <a:ahLst/>
            <a:cxnLst/>
            <a:rect l="l" t="t" r="r" b="b"/>
            <a:pathLst>
              <a:path w="4331459" h="7697392">
                <a:moveTo>
                  <a:pt x="0" y="0"/>
                </a:moveTo>
                <a:lnTo>
                  <a:pt x="4331459" y="0"/>
                </a:lnTo>
                <a:lnTo>
                  <a:pt x="4331459" y="7697392"/>
                </a:lnTo>
                <a:lnTo>
                  <a:pt x="0" y="7697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72667"/>
            <a:ext cx="11416208" cy="8566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2"/>
              </a:lnSpc>
            </a:pPr>
            <a:r>
              <a:rPr lang="en-US" sz="288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Podczas naszego wyjazdu na Erasmusa na Maltę zdobyliśmy wiele cennych doświadczeń. Przede wszystkim mieliśmy okazję na co dzień używać języka angielskiego, dzięki czemu znacznie poprawiliśmy nasze umiejętności komunikacyjne. Rozmowy z tubylcami pomogły nam przełamać barierę językową i nabrać pewności siebie. W trakcie pobytu poznaliśmy się trochę lepiej z innymi uczestniczkami przez co nabyliśmy nowe znajomości i przyjaźnie. Malta zachwyciła nas także swoimi atrakcjami turystycznymi. Zwiedziliśmy między innymi Vallettę oraz malowniczą wyspę Gozo. Mieliśmy okazję podziwiać piękne plaże, zabytki i wyjątkowe krajobrazy. Dzięki słonecznej pogodzie mogliśmy aktywnie spędzać czas na świeżym powietrzu. Wyjazd nauczył nas samodzielności, odpowiedzialności oraz organizacji codziennego życia w nowym miejscu. Było to niezwykle wartościowe doświadczenie, które pozwoliło nam rozwinąć się zarówno pod względem edukacyjnym, jak i osobistym.</a:t>
            </a:r>
          </a:p>
        </p:txBody>
      </p:sp>
      <p:sp>
        <p:nvSpPr>
          <p:cNvPr id="3" name="Freeform 3"/>
          <p:cNvSpPr/>
          <p:nvPr/>
        </p:nvSpPr>
        <p:spPr>
          <a:xfrm>
            <a:off x="12963070" y="829817"/>
            <a:ext cx="4652457" cy="8267834"/>
          </a:xfrm>
          <a:custGeom>
            <a:avLst/>
            <a:gdLst/>
            <a:ahLst/>
            <a:cxnLst/>
            <a:rect l="l" t="t" r="r" b="b"/>
            <a:pathLst>
              <a:path w="4652457" h="8267834">
                <a:moveTo>
                  <a:pt x="0" y="0"/>
                </a:moveTo>
                <a:lnTo>
                  <a:pt x="4652457" y="0"/>
                </a:lnTo>
                <a:lnTo>
                  <a:pt x="4652457" y="8267834"/>
                </a:lnTo>
                <a:lnTo>
                  <a:pt x="0" y="82678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10279" y="1407406"/>
            <a:ext cx="11163106" cy="7238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6"/>
              </a:lnSpc>
            </a:pPr>
            <a:r>
              <a:rPr lang="en-US" sz="226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 ramach programu Erasmus+ mogłem doświadczyć pierwszego lotu samolotem w swoim życiu. Poznałem nowy kraj, jego kulturę i tradycje. Mogłem również polepszyć swoje umiejętności posługiwania się językiem angielskim i bardziej się z nim oswoić. Codzienne spotkania z tym językiem pozwoliły mi nauczyć się szybciej i swobodniej budować zdania. Zobaczyłem architekturę całkiem inną niż w Polsce – bardziej piaszczystą i prostą. Mogłem także zobaczyć, jak żyją inni ludzie. Program ten nauczył mnie odpowiedzialności i większej samodzielności, ponieważ musiałem dobrze organizować swój czas. Zapoznałem się również z zabytkami i historią Malty. W oczy rzucił mi się ruch lewostronny, co było bardzo ciekawym przeżyciem. Zobaczyłem piękne widoki, spróbowałem bardzo dobrego jedzenia oraz mogłem bardziej zintegrować się z grupą z Polski. Szczególnie podobały mi się malownicze klify, które robiły na mnie duże wrażenie. Bardzo ciekawym doświadczeniem był również rejs statkiem, podczas którego mogłem podziwiać piękne krajobrazy Malty z innej perspektywy. Uważam, że udział w projekcie Erasmus+ był bardzo wartościowy i na długo pozostanie w mojej pamięci. Dzięki temu wyjazdowi zdobyłem nowe doświadczenia, poznałem ciekawych ludzi oraz rozwinąłem swoje umiejętności.</a:t>
            </a:r>
          </a:p>
        </p:txBody>
      </p:sp>
      <p:sp>
        <p:nvSpPr>
          <p:cNvPr id="3" name="Freeform 3"/>
          <p:cNvSpPr/>
          <p:nvPr/>
        </p:nvSpPr>
        <p:spPr>
          <a:xfrm>
            <a:off x="12927841" y="1196764"/>
            <a:ext cx="4331459" cy="7697392"/>
          </a:xfrm>
          <a:custGeom>
            <a:avLst/>
            <a:gdLst/>
            <a:ahLst/>
            <a:cxnLst/>
            <a:rect l="l" t="t" r="r" b="b"/>
            <a:pathLst>
              <a:path w="4331459" h="7697392">
                <a:moveTo>
                  <a:pt x="0" y="0"/>
                </a:moveTo>
                <a:lnTo>
                  <a:pt x="4331459" y="0"/>
                </a:lnTo>
                <a:lnTo>
                  <a:pt x="4331459" y="7697391"/>
                </a:lnTo>
                <a:lnTo>
                  <a:pt x="0" y="76973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8318" y="706334"/>
            <a:ext cx="4651530" cy="8266186"/>
          </a:xfrm>
          <a:custGeom>
            <a:avLst/>
            <a:gdLst/>
            <a:ahLst/>
            <a:cxnLst/>
            <a:rect l="l" t="t" r="r" b="b"/>
            <a:pathLst>
              <a:path w="4651530" h="8266186">
                <a:moveTo>
                  <a:pt x="0" y="0"/>
                </a:moveTo>
                <a:lnTo>
                  <a:pt x="4651529" y="0"/>
                </a:lnTo>
                <a:lnTo>
                  <a:pt x="4651529" y="8266186"/>
                </a:lnTo>
                <a:lnTo>
                  <a:pt x="0" y="826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095327"/>
            <a:ext cx="9804300" cy="5440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5"/>
              </a:lnSpc>
            </a:pPr>
            <a:r>
              <a:rPr lang="en-US" sz="283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Udział w programie Erasmus+ i wyjazd na Maltę był dla mnie bardzo ciekawym i niezapomnianym doświadczeniem. </a:t>
            </a:r>
          </a:p>
          <a:p>
            <a:pPr algn="l">
              <a:lnSpc>
                <a:spcPts val="3965"/>
              </a:lnSpc>
            </a:pPr>
            <a:r>
              <a:rPr lang="en-US" sz="283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Dzięki pobytowi na Malcie mogłem rozwijać swój język angielski, ponieważ często miałem okazję używać go w codziennych sytuacjach. Duże wrażenie zrobiła na mnie także szkoła. Była bardzo nowoczesna i ładna. Podczas całego wyjazdu poznaliśmy wiele nowych miejsc i zdobyliśmy ciekawe doświadczenia. Ten wyjazd na długo pozostanie w mojej pamięci i bardzo się cieszę, że mogłem wziąć w nim udział.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0483" y="430698"/>
            <a:ext cx="5031558" cy="3347690"/>
          </a:xfrm>
          <a:custGeom>
            <a:avLst/>
            <a:gdLst/>
            <a:ahLst/>
            <a:cxnLst/>
            <a:rect l="l" t="t" r="r" b="b"/>
            <a:pathLst>
              <a:path w="5031558" h="3347690">
                <a:moveTo>
                  <a:pt x="0" y="0"/>
                </a:moveTo>
                <a:lnTo>
                  <a:pt x="5031558" y="0"/>
                </a:lnTo>
                <a:lnTo>
                  <a:pt x="5031558" y="3347690"/>
                </a:lnTo>
                <a:lnTo>
                  <a:pt x="0" y="3347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19704" y="7760412"/>
            <a:ext cx="15139596" cy="1967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Sfinansowane ze środków UE. Wyrażone poglądy i opinie są jedynie opiniami autora lub autorów i niekoniecznie odzwierciedlają poglądy i opinie Unii Europejskiej. </a:t>
            </a:r>
          </a:p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Unia Europejska ani podmiot udzielający dotacji nie ponoszą za nie odpowiedzialności.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62876" y="641350"/>
            <a:ext cx="10947302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DOFINANSOWANE PRZEZ UNIĘ EUROPEJSKĄ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49782" y="4379216"/>
            <a:ext cx="11644312" cy="2299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65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AUTOREM PREZENTACJI JEST</a:t>
            </a:r>
          </a:p>
          <a:p>
            <a:pPr algn="ctr">
              <a:lnSpc>
                <a:spcPts val="9239"/>
              </a:lnSpc>
            </a:pPr>
            <a:r>
              <a:rPr lang="en-US" sz="65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BEATA PIETRZYK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42483" y="2225208"/>
            <a:ext cx="8202469" cy="7467706"/>
          </a:xfrm>
          <a:custGeom>
            <a:avLst/>
            <a:gdLst/>
            <a:ahLst/>
            <a:cxnLst/>
            <a:rect l="l" t="t" r="r" b="b"/>
            <a:pathLst>
              <a:path w="8202469" h="7467706">
                <a:moveTo>
                  <a:pt x="0" y="0"/>
                </a:moveTo>
                <a:lnTo>
                  <a:pt x="8202469" y="0"/>
                </a:lnTo>
                <a:lnTo>
                  <a:pt x="8202469" y="7467706"/>
                </a:lnTo>
                <a:lnTo>
                  <a:pt x="0" y="74677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220" b="-308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7834" y="3909459"/>
            <a:ext cx="2890195" cy="2890195"/>
          </a:xfrm>
          <a:custGeom>
            <a:avLst/>
            <a:gdLst/>
            <a:ahLst/>
            <a:cxnLst/>
            <a:rect l="l" t="t" r="r" b="b"/>
            <a:pathLst>
              <a:path w="2890195" h="2890195">
                <a:moveTo>
                  <a:pt x="0" y="0"/>
                </a:moveTo>
                <a:lnTo>
                  <a:pt x="2890195" y="0"/>
                </a:lnTo>
                <a:lnTo>
                  <a:pt x="2890195" y="2890195"/>
                </a:lnTo>
                <a:lnTo>
                  <a:pt x="0" y="28901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02843" y="3759415"/>
            <a:ext cx="3556457" cy="2768170"/>
          </a:xfrm>
          <a:custGeom>
            <a:avLst/>
            <a:gdLst/>
            <a:ahLst/>
            <a:cxnLst/>
            <a:rect l="l" t="t" r="r" b="b"/>
            <a:pathLst>
              <a:path w="3556457" h="2768170">
                <a:moveTo>
                  <a:pt x="0" y="0"/>
                </a:moveTo>
                <a:lnTo>
                  <a:pt x="3556457" y="0"/>
                </a:lnTo>
                <a:lnTo>
                  <a:pt x="3556457" y="2768170"/>
                </a:lnTo>
                <a:lnTo>
                  <a:pt x="0" y="27681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62749" y="616585"/>
            <a:ext cx="11361937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Szkoła</a:t>
            </a:r>
            <a:r>
              <a:rPr lang="en-US" sz="42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299" b="1" dirty="0" err="1" smtClean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Partnerska</a:t>
            </a:r>
            <a:r>
              <a:rPr lang="pl-PL" sz="4299" b="1" dirty="0" smtClean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- </a:t>
            </a:r>
            <a:r>
              <a:rPr lang="en-US" sz="4299" b="1" dirty="0" smtClean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St</a:t>
            </a:r>
            <a:r>
              <a:rPr lang="en-US" sz="42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. Nicholas College Rabat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7218" y="550862"/>
            <a:ext cx="16662082" cy="8399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Rodzaje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szkół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na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Malcie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ze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względu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na</a:t>
            </a:r>
            <a:r>
              <a:rPr lang="en-US" sz="4899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organ </a:t>
            </a:r>
            <a:r>
              <a:rPr lang="en-US" sz="4899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prowadzący</a:t>
            </a:r>
            <a:endParaRPr lang="en-US" sz="4899" b="1" dirty="0">
              <a:solidFill>
                <a:srgbClr val="000000"/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  <a:sym typeface="Open Sans"/>
            </a:endParaRPr>
          </a:p>
          <a:p>
            <a:pPr algn="ctr">
              <a:lnSpc>
                <a:spcPts val="6859"/>
              </a:lnSpc>
              <a:spcBef>
                <a:spcPct val="0"/>
              </a:spcBef>
            </a:pPr>
            <a:endParaRPr lang="en-US" sz="4899" b="1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93133" lvl="1" indent="-496566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Szkoły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państwowe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(State Schools) –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bezpłatne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finansowane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przez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państwo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93133" lvl="1" indent="-496566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Szkoły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kościelne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(Church Schools) –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prowadzone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głównie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przez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Kościół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katolicki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nauka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bezpłatna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choć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rodzice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mogą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wnosić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dobrowolne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składki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993133" lvl="1" indent="-496566" algn="l">
              <a:lnSpc>
                <a:spcPts val="6439"/>
              </a:lnSpc>
              <a:buFont typeface="Arial"/>
              <a:buChar char="•"/>
            </a:pP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Szkoły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prywatne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(Independent Schools) –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płatne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prowadzone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przez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prywatne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organizacje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lub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firmy</a:t>
            </a:r>
            <a:r>
              <a:rPr lang="en-US" sz="45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77303" y="1922288"/>
            <a:ext cx="7336012" cy="7336012"/>
          </a:xfrm>
          <a:custGeom>
            <a:avLst/>
            <a:gdLst/>
            <a:ahLst/>
            <a:cxnLst/>
            <a:rect l="l" t="t" r="r" b="b"/>
            <a:pathLst>
              <a:path w="7336012" h="7336012">
                <a:moveTo>
                  <a:pt x="0" y="0"/>
                </a:moveTo>
                <a:lnTo>
                  <a:pt x="7336012" y="0"/>
                </a:lnTo>
                <a:lnTo>
                  <a:pt x="7336012" y="7336012"/>
                </a:lnTo>
                <a:lnTo>
                  <a:pt x="0" y="7336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6469" y="2896700"/>
            <a:ext cx="7995730" cy="4493601"/>
          </a:xfrm>
          <a:custGeom>
            <a:avLst/>
            <a:gdLst/>
            <a:ahLst/>
            <a:cxnLst/>
            <a:rect l="l" t="t" r="r" b="b"/>
            <a:pathLst>
              <a:path w="7995730" h="4493601">
                <a:moveTo>
                  <a:pt x="0" y="0"/>
                </a:moveTo>
                <a:lnTo>
                  <a:pt x="7995730" y="0"/>
                </a:lnTo>
                <a:lnTo>
                  <a:pt x="7995730" y="4493600"/>
                </a:lnTo>
                <a:lnTo>
                  <a:pt x="0" y="449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4946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Szkoła</a:t>
            </a:r>
            <a:r>
              <a:rPr lang="en-US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Partnerska</a:t>
            </a:r>
            <a:r>
              <a:rPr lang="pl-PL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 - </a:t>
            </a:r>
            <a:r>
              <a:rPr lang="en-US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  <a:t>St. Nicholas College Rabat</a:t>
            </a:r>
            <a:br>
              <a:rPr lang="en-US" b="1" dirty="0">
                <a:solidFill>
                  <a:srgbClr val="000000"/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  <a:sym typeface="Open Sans"/>
              </a:rPr>
            </a:br>
            <a:endParaRPr lang="pl-PL" b="1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79798" y="1495449"/>
            <a:ext cx="4440094" cy="6449541"/>
          </a:xfrm>
          <a:custGeom>
            <a:avLst/>
            <a:gdLst/>
            <a:ahLst/>
            <a:cxnLst/>
            <a:rect l="l" t="t" r="r" b="b"/>
            <a:pathLst>
              <a:path w="4440094" h="6449541">
                <a:moveTo>
                  <a:pt x="0" y="0"/>
                </a:moveTo>
                <a:lnTo>
                  <a:pt x="4440094" y="0"/>
                </a:lnTo>
                <a:lnTo>
                  <a:pt x="4440094" y="6449541"/>
                </a:lnTo>
                <a:lnTo>
                  <a:pt x="0" y="64495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80" r="-150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163136" y="2440869"/>
            <a:ext cx="3658801" cy="6379686"/>
          </a:xfrm>
          <a:custGeom>
            <a:avLst/>
            <a:gdLst/>
            <a:ahLst/>
            <a:cxnLst/>
            <a:rect l="l" t="t" r="r" b="b"/>
            <a:pathLst>
              <a:path w="3658801" h="6379686">
                <a:moveTo>
                  <a:pt x="0" y="0"/>
                </a:moveTo>
                <a:lnTo>
                  <a:pt x="3658801" y="0"/>
                </a:lnTo>
                <a:lnTo>
                  <a:pt x="3658801" y="6379686"/>
                </a:lnTo>
                <a:lnTo>
                  <a:pt x="0" y="6379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365182" y="1565304"/>
            <a:ext cx="3643441" cy="6473514"/>
          </a:xfrm>
          <a:custGeom>
            <a:avLst/>
            <a:gdLst/>
            <a:ahLst/>
            <a:cxnLst/>
            <a:rect l="l" t="t" r="r" b="b"/>
            <a:pathLst>
              <a:path w="3643441" h="6473514">
                <a:moveTo>
                  <a:pt x="0" y="0"/>
                </a:moveTo>
                <a:lnTo>
                  <a:pt x="3643441" y="0"/>
                </a:lnTo>
                <a:lnTo>
                  <a:pt x="3643441" y="6473514"/>
                </a:lnTo>
                <a:lnTo>
                  <a:pt x="0" y="6473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47184" y="2324100"/>
            <a:ext cx="3719938" cy="6613224"/>
          </a:xfrm>
          <a:custGeom>
            <a:avLst/>
            <a:gdLst/>
            <a:ahLst/>
            <a:cxnLst/>
            <a:rect l="l" t="t" r="r" b="b"/>
            <a:pathLst>
              <a:path w="3719938" h="6613224">
                <a:moveTo>
                  <a:pt x="0" y="0"/>
                </a:moveTo>
                <a:lnTo>
                  <a:pt x="3719938" y="0"/>
                </a:lnTo>
                <a:lnTo>
                  <a:pt x="3719938" y="6613224"/>
                </a:lnTo>
                <a:lnTo>
                  <a:pt x="0" y="6613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457199" y="342900"/>
            <a:ext cx="17551423" cy="1143000"/>
          </a:xfrm>
        </p:spPr>
        <p:txBody>
          <a:bodyPr>
            <a:normAutofit/>
          </a:bodyPr>
          <a:lstStyle/>
          <a:p>
            <a:r>
              <a:rPr lang="pl-PL" sz="5200" b="1" dirty="0" smtClean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Ciekawe pomysły w wystroju szkoły </a:t>
            </a:r>
            <a:endParaRPr lang="pl-PL" sz="5200" b="1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0005" y="700184"/>
            <a:ext cx="17056440" cy="68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System </a:t>
            </a:r>
            <a:r>
              <a:rPr lang="en-US" sz="48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edukacji</a:t>
            </a: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składa</a:t>
            </a: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się</a:t>
            </a: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 </a:t>
            </a:r>
            <a:r>
              <a:rPr lang="en-US" sz="48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czterech</a:t>
            </a: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etapów</a:t>
            </a:r>
            <a:r>
              <a:rPr lang="en-US" sz="48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  <a:p>
            <a:pPr algn="ctr">
              <a:lnSpc>
                <a:spcPts val="6859"/>
              </a:lnSpc>
            </a:pPr>
            <a:endParaRPr lang="en-US" sz="48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edukacja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przedszkolna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wiek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trzech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pięciu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lat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), 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podstawowa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wiek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od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pięciu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11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lat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),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średnia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wiek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od 11 do 18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lat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edukacja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wyższa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 </a:t>
            </a:r>
          </a:p>
          <a:p>
            <a:pPr algn="l">
              <a:lnSpc>
                <a:spcPts val="6859"/>
              </a:lnSpc>
            </a:pPr>
            <a:endParaRPr lang="en-US" sz="48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6859"/>
              </a:lnSpc>
            </a:pP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Uczęszczanie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szkoły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jest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obowiązkowe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16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roku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życia</a:t>
            </a:r>
            <a:r>
              <a:rPr lang="en-US" sz="48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02383"/>
            <a:ext cx="10066390" cy="857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0"/>
              </a:lnSpc>
              <a:spcBef>
                <a:spcPct val="0"/>
              </a:spcBef>
            </a:pPr>
            <a:r>
              <a:rPr lang="en-US" sz="543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System edukacji na Malcie jest wysoko oceniany, bazuje na rozwiązaniach brytyjskich. </a:t>
            </a:r>
          </a:p>
          <a:p>
            <a:pPr algn="ctr">
              <a:lnSpc>
                <a:spcPts val="7610"/>
              </a:lnSpc>
              <a:spcBef>
                <a:spcPct val="0"/>
              </a:spcBef>
            </a:pPr>
            <a:r>
              <a:rPr lang="en-US" sz="543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Uczniowie uczą się wielu przedmiotów ogólnokształcących i są regularnie oceniani poprzez egzaminy oraz sprawdziany semestralne i końcowe.</a:t>
            </a:r>
          </a:p>
        </p:txBody>
      </p:sp>
      <p:sp>
        <p:nvSpPr>
          <p:cNvPr id="3" name="Freeform 3"/>
          <p:cNvSpPr/>
          <p:nvPr/>
        </p:nvSpPr>
        <p:spPr>
          <a:xfrm>
            <a:off x="11990636" y="731780"/>
            <a:ext cx="4963185" cy="8823440"/>
          </a:xfrm>
          <a:custGeom>
            <a:avLst/>
            <a:gdLst/>
            <a:ahLst/>
            <a:cxnLst/>
            <a:rect l="l" t="t" r="r" b="b"/>
            <a:pathLst>
              <a:path w="4963185" h="8823440">
                <a:moveTo>
                  <a:pt x="0" y="0"/>
                </a:moveTo>
                <a:lnTo>
                  <a:pt x="4963185" y="0"/>
                </a:lnTo>
                <a:lnTo>
                  <a:pt x="4963185" y="8823440"/>
                </a:lnTo>
                <a:lnTo>
                  <a:pt x="0" y="8823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1388</Words>
  <Application>Microsoft Office PowerPoint</Application>
  <PresentationFormat>Niestandardowy</PresentationFormat>
  <Paragraphs>86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3" baseType="lpstr">
      <vt:lpstr>Open Sans</vt:lpstr>
      <vt:lpstr>Arial</vt:lpstr>
      <vt:lpstr>Times New Roman MT Bold</vt:lpstr>
      <vt:lpstr>Open Sans Bold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Szkoła Partnerska - St. Nicholas College Rabat </vt:lpstr>
      <vt:lpstr>Ciekawe pomysły w wystroju szkoły </vt:lpstr>
      <vt:lpstr>Prezentacja programu PowerPoint</vt:lpstr>
      <vt:lpstr>Prezentacja programu PowerPoint</vt:lpstr>
      <vt:lpstr>Przykłady dobrych praktyk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Dodaj podtytuł</dc:title>
  <cp:lastModifiedBy>Uczeń</cp:lastModifiedBy>
  <cp:revision>3</cp:revision>
  <dcterms:created xsi:type="dcterms:W3CDTF">2006-08-16T00:00:00Z</dcterms:created>
  <dcterms:modified xsi:type="dcterms:W3CDTF">2026-07-23T08:33:07Z</dcterms:modified>
  <dc:identifier>DAHNaH56aTM</dc:identifier>
</cp:coreProperties>
</file>